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74" r:id="rId8"/>
    <p:sldId id="273" r:id="rId9"/>
    <p:sldId id="261" r:id="rId10"/>
    <p:sldId id="262" r:id="rId11"/>
    <p:sldId id="275" r:id="rId12"/>
    <p:sldId id="263" r:id="rId13"/>
    <p:sldId id="265" r:id="rId14"/>
    <p:sldId id="276" r:id="rId15"/>
    <p:sldId id="277" r:id="rId16"/>
    <p:sldId id="266" r:id="rId17"/>
    <p:sldId id="267" r:id="rId18"/>
    <p:sldId id="268" r:id="rId19"/>
    <p:sldId id="270" r:id="rId20"/>
    <p:sldId id="271" r:id="rId21"/>
    <p:sldId id="272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393D32-FC80-324D-9F9F-37F1DE207F0D}" v="5" dt="2022-02-19T23:14:42.2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54"/>
    <p:restoredTop sz="96327"/>
  </p:normalViewPr>
  <p:slideViewPr>
    <p:cSldViewPr snapToGrid="0" snapToObjects="1">
      <p:cViewPr varScale="1">
        <p:scale>
          <a:sx n="101" d="100"/>
          <a:sy n="101" d="100"/>
        </p:scale>
        <p:origin x="20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F4D55-14C4-A845-88E8-CA16CE4CD2E7}" type="doc">
      <dgm:prSet loTypeId="urn:microsoft.com/office/officeart/2009/3/layout/Descending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36DA5C-02EF-EB4A-9265-513B17B1934D}">
      <dgm:prSet phldrT="[Text]"/>
      <dgm:spPr/>
      <dgm:t>
        <a:bodyPr/>
        <a:lstStyle/>
        <a:p>
          <a:r>
            <a:rPr lang="en-US" dirty="0"/>
            <a:t>Let’s make an NFT!</a:t>
          </a:r>
        </a:p>
      </dgm:t>
    </dgm:pt>
    <dgm:pt modelId="{79F86993-1223-A44F-B30F-C74BADBE3C32}" type="parTrans" cxnId="{979D6B21-075A-324A-81F2-0F58CAEDF97C}">
      <dgm:prSet/>
      <dgm:spPr/>
      <dgm:t>
        <a:bodyPr/>
        <a:lstStyle/>
        <a:p>
          <a:endParaRPr lang="en-US"/>
        </a:p>
      </dgm:t>
    </dgm:pt>
    <dgm:pt modelId="{7F1F63E2-E442-DC41-B7EE-9240D9EFDF3A}" type="sibTrans" cxnId="{979D6B21-075A-324A-81F2-0F58CAEDF97C}">
      <dgm:prSet/>
      <dgm:spPr/>
      <dgm:t>
        <a:bodyPr/>
        <a:lstStyle/>
        <a:p>
          <a:endParaRPr lang="en-US"/>
        </a:p>
      </dgm:t>
    </dgm:pt>
    <dgm:pt modelId="{9B943F28-8E30-844F-891D-8A9D4FD7F53A}">
      <dgm:prSet phldrT="[Text]"/>
      <dgm:spPr/>
      <dgm:t>
        <a:bodyPr/>
        <a:lstStyle/>
        <a:p>
          <a:r>
            <a:rPr lang="en-US" dirty="0"/>
            <a:t>Artistic Development</a:t>
          </a:r>
        </a:p>
      </dgm:t>
    </dgm:pt>
    <dgm:pt modelId="{4CC7E07E-367A-4148-A00D-2904458644F3}" type="parTrans" cxnId="{7945319E-1B5E-F14E-BCDA-AC9B7BE2EC85}">
      <dgm:prSet/>
      <dgm:spPr/>
      <dgm:t>
        <a:bodyPr/>
        <a:lstStyle/>
        <a:p>
          <a:endParaRPr lang="en-US"/>
        </a:p>
      </dgm:t>
    </dgm:pt>
    <dgm:pt modelId="{6FD243E5-E277-CE48-84AD-784A2D4EA155}" type="sibTrans" cxnId="{7945319E-1B5E-F14E-BCDA-AC9B7BE2EC85}">
      <dgm:prSet/>
      <dgm:spPr/>
      <dgm:t>
        <a:bodyPr/>
        <a:lstStyle/>
        <a:p>
          <a:endParaRPr lang="en-US"/>
        </a:p>
      </dgm:t>
    </dgm:pt>
    <dgm:pt modelId="{4C4B3255-8141-3445-A9B0-0DF000A3FCB0}">
      <dgm:prSet phldrT="[Text]"/>
      <dgm:spPr/>
      <dgm:t>
        <a:bodyPr/>
        <a:lstStyle/>
        <a:p>
          <a:r>
            <a:rPr lang="en-US" dirty="0"/>
            <a:t>Pinata and IPFS</a:t>
          </a:r>
        </a:p>
      </dgm:t>
    </dgm:pt>
    <dgm:pt modelId="{38D89679-D77A-9C46-AF39-EA797B9C3540}" type="parTrans" cxnId="{B1B27115-DFE4-4749-ADB6-5113BF6A5F87}">
      <dgm:prSet/>
      <dgm:spPr/>
      <dgm:t>
        <a:bodyPr/>
        <a:lstStyle/>
        <a:p>
          <a:endParaRPr lang="en-US"/>
        </a:p>
      </dgm:t>
    </dgm:pt>
    <dgm:pt modelId="{58D8FF62-F25F-934A-BE00-071BBCA5988F}" type="sibTrans" cxnId="{B1B27115-DFE4-4749-ADB6-5113BF6A5F87}">
      <dgm:prSet/>
      <dgm:spPr/>
      <dgm:t>
        <a:bodyPr/>
        <a:lstStyle/>
        <a:p>
          <a:endParaRPr lang="en-US"/>
        </a:p>
      </dgm:t>
    </dgm:pt>
    <dgm:pt modelId="{D9FCD21C-2091-DF4A-AD91-740CD1867118}">
      <dgm:prSet phldrT="[Text]"/>
      <dgm:spPr/>
      <dgm:t>
        <a:bodyPr/>
        <a:lstStyle/>
        <a:p>
          <a:r>
            <a:rPr lang="en-US" dirty="0"/>
            <a:t>Smart Contract </a:t>
          </a:r>
        </a:p>
      </dgm:t>
    </dgm:pt>
    <dgm:pt modelId="{27E0C713-ED1E-AD47-9E3A-9F3F93379027}" type="parTrans" cxnId="{59510BF0-DF0E-534A-9F4C-CB33A0205E1D}">
      <dgm:prSet/>
      <dgm:spPr/>
      <dgm:t>
        <a:bodyPr/>
        <a:lstStyle/>
        <a:p>
          <a:endParaRPr lang="en-US"/>
        </a:p>
      </dgm:t>
    </dgm:pt>
    <dgm:pt modelId="{F08690CC-BAB8-CF47-97DB-BF452F55BAAB}" type="sibTrans" cxnId="{59510BF0-DF0E-534A-9F4C-CB33A0205E1D}">
      <dgm:prSet/>
      <dgm:spPr/>
      <dgm:t>
        <a:bodyPr/>
        <a:lstStyle/>
        <a:p>
          <a:endParaRPr lang="en-US"/>
        </a:p>
      </dgm:t>
    </dgm:pt>
    <dgm:pt modelId="{D5B8786F-7F17-474F-A24D-7427F983F2F6}">
      <dgm:prSet phldrT="[Text]"/>
      <dgm:spPr/>
      <dgm:t>
        <a:bodyPr/>
        <a:lstStyle/>
        <a:p>
          <a:r>
            <a:rPr lang="en-US" dirty="0"/>
            <a:t>Minted </a:t>
          </a:r>
          <a:r>
            <a:rPr lang="en-US" dirty="0" err="1"/>
            <a:t>Cryptobara</a:t>
          </a:r>
          <a:r>
            <a:rPr lang="en-US" dirty="0"/>
            <a:t> Collection &amp; </a:t>
          </a:r>
          <a:r>
            <a:rPr lang="en-US" dirty="0" err="1"/>
            <a:t>Dapp</a:t>
          </a:r>
          <a:endParaRPr lang="en-US" dirty="0"/>
        </a:p>
      </dgm:t>
    </dgm:pt>
    <dgm:pt modelId="{05A68062-0EDA-4E4D-91A8-5CD695551A2F}" type="parTrans" cxnId="{9C73F216-6D0D-7C4A-8DC0-D5F9F3086399}">
      <dgm:prSet/>
      <dgm:spPr/>
      <dgm:t>
        <a:bodyPr/>
        <a:lstStyle/>
        <a:p>
          <a:endParaRPr lang="en-US"/>
        </a:p>
      </dgm:t>
    </dgm:pt>
    <dgm:pt modelId="{070AF62E-32A7-344B-BBE1-3B1AA1B5A44E}" type="sibTrans" cxnId="{9C73F216-6D0D-7C4A-8DC0-D5F9F3086399}">
      <dgm:prSet/>
      <dgm:spPr/>
      <dgm:t>
        <a:bodyPr/>
        <a:lstStyle/>
        <a:p>
          <a:endParaRPr lang="en-US"/>
        </a:p>
      </dgm:t>
    </dgm:pt>
    <dgm:pt modelId="{78ADF717-77FD-174C-8598-63B9EB0CA816}" type="pres">
      <dgm:prSet presAssocID="{925F4D55-14C4-A845-88E8-CA16CE4CD2E7}" presName="Name0" presStyleCnt="0">
        <dgm:presLayoutVars>
          <dgm:chMax val="7"/>
          <dgm:chPref val="5"/>
        </dgm:presLayoutVars>
      </dgm:prSet>
      <dgm:spPr/>
    </dgm:pt>
    <dgm:pt modelId="{1A852B75-9A32-694D-B62A-53DB8C5CD324}" type="pres">
      <dgm:prSet presAssocID="{925F4D55-14C4-A845-88E8-CA16CE4CD2E7}" presName="arrowNode" presStyleLbl="node1" presStyleIdx="0" presStyleCnt="1"/>
      <dgm:spPr/>
    </dgm:pt>
    <dgm:pt modelId="{0E0742BC-7D22-004E-A66B-733F1E869FEA}" type="pres">
      <dgm:prSet presAssocID="{7236DA5C-02EF-EB4A-9265-513B17B1934D}" presName="txNode1" presStyleLbl="revTx" presStyleIdx="0" presStyleCnt="5">
        <dgm:presLayoutVars>
          <dgm:bulletEnabled val="1"/>
        </dgm:presLayoutVars>
      </dgm:prSet>
      <dgm:spPr/>
    </dgm:pt>
    <dgm:pt modelId="{58798350-601F-3048-9FD0-DBE806A46C37}" type="pres">
      <dgm:prSet presAssocID="{9B943F28-8E30-844F-891D-8A9D4FD7F53A}" presName="txNode2" presStyleLbl="revTx" presStyleIdx="1" presStyleCnt="5" custLinFactNeighborX="-1307" custLinFactNeighborY="-15769">
        <dgm:presLayoutVars>
          <dgm:bulletEnabled val="1"/>
        </dgm:presLayoutVars>
      </dgm:prSet>
      <dgm:spPr/>
    </dgm:pt>
    <dgm:pt modelId="{E2BED0E1-1B41-434A-B017-DE87A701B9C3}" type="pres">
      <dgm:prSet presAssocID="{6FD243E5-E277-CE48-84AD-784A2D4EA155}" presName="dotNode2" presStyleCnt="0"/>
      <dgm:spPr/>
    </dgm:pt>
    <dgm:pt modelId="{B4521FE5-79C8-1E4D-BCFD-70775B703218}" type="pres">
      <dgm:prSet presAssocID="{6FD243E5-E277-CE48-84AD-784A2D4EA155}" presName="dotRepeatNode" presStyleLbl="fgShp" presStyleIdx="0" presStyleCnt="3"/>
      <dgm:spPr/>
    </dgm:pt>
    <dgm:pt modelId="{2D7530E0-3377-334C-A712-E84F7B0F0662}" type="pres">
      <dgm:prSet presAssocID="{4C4B3255-8141-3445-A9B0-0DF000A3FCB0}" presName="txNode3" presStyleLbl="revTx" presStyleIdx="2" presStyleCnt="5" custLinFactNeighborX="7232" custLinFactNeighborY="33963">
        <dgm:presLayoutVars>
          <dgm:bulletEnabled val="1"/>
        </dgm:presLayoutVars>
      </dgm:prSet>
      <dgm:spPr/>
    </dgm:pt>
    <dgm:pt modelId="{49FDAAEB-742A-9E42-BB1E-44FADF60A7C4}" type="pres">
      <dgm:prSet presAssocID="{58D8FF62-F25F-934A-BE00-071BBCA5988F}" presName="dotNode3" presStyleCnt="0"/>
      <dgm:spPr/>
    </dgm:pt>
    <dgm:pt modelId="{8301E9DD-06C3-5C43-AE40-8710A61336B7}" type="pres">
      <dgm:prSet presAssocID="{58D8FF62-F25F-934A-BE00-071BBCA5988F}" presName="dotRepeatNode" presStyleLbl="fgShp" presStyleIdx="1" presStyleCnt="3"/>
      <dgm:spPr/>
    </dgm:pt>
    <dgm:pt modelId="{919D3DF9-3050-A44F-9626-9756718CE49D}" type="pres">
      <dgm:prSet presAssocID="{D9FCD21C-2091-DF4A-AD91-740CD1867118}" presName="txNode4" presStyleLbl="revTx" presStyleIdx="3" presStyleCnt="5">
        <dgm:presLayoutVars>
          <dgm:bulletEnabled val="1"/>
        </dgm:presLayoutVars>
      </dgm:prSet>
      <dgm:spPr/>
    </dgm:pt>
    <dgm:pt modelId="{31E65A0B-6F35-2443-9FFB-EBFE8F2DBF51}" type="pres">
      <dgm:prSet presAssocID="{F08690CC-BAB8-CF47-97DB-BF452F55BAAB}" presName="dotNode4" presStyleCnt="0"/>
      <dgm:spPr/>
    </dgm:pt>
    <dgm:pt modelId="{0DECBB04-F653-2546-9AFB-0C46F8D76FD2}" type="pres">
      <dgm:prSet presAssocID="{F08690CC-BAB8-CF47-97DB-BF452F55BAAB}" presName="dotRepeatNode" presStyleLbl="fgShp" presStyleIdx="2" presStyleCnt="3"/>
      <dgm:spPr/>
    </dgm:pt>
    <dgm:pt modelId="{934E95DC-BED1-8E4D-8472-DC3E89674056}" type="pres">
      <dgm:prSet presAssocID="{D5B8786F-7F17-474F-A24D-7427F983F2F6}" presName="txNode5" presStyleLbl="revTx" presStyleIdx="4" presStyleCnt="5">
        <dgm:presLayoutVars>
          <dgm:bulletEnabled val="1"/>
        </dgm:presLayoutVars>
      </dgm:prSet>
      <dgm:spPr/>
    </dgm:pt>
  </dgm:ptLst>
  <dgm:cxnLst>
    <dgm:cxn modelId="{0F990E00-0B6A-754E-8F62-DE73C6297C7A}" type="presOf" srcId="{9B943F28-8E30-844F-891D-8A9D4FD7F53A}" destId="{58798350-601F-3048-9FD0-DBE806A46C37}" srcOrd="0" destOrd="0" presId="urn:microsoft.com/office/officeart/2009/3/layout/DescendingProcess"/>
    <dgm:cxn modelId="{317F7800-74B3-1B4D-9512-9682598AEB61}" type="presOf" srcId="{D9FCD21C-2091-DF4A-AD91-740CD1867118}" destId="{919D3DF9-3050-A44F-9626-9756718CE49D}" srcOrd="0" destOrd="0" presId="urn:microsoft.com/office/officeart/2009/3/layout/DescendingProcess"/>
    <dgm:cxn modelId="{B1B27115-DFE4-4749-ADB6-5113BF6A5F87}" srcId="{925F4D55-14C4-A845-88E8-CA16CE4CD2E7}" destId="{4C4B3255-8141-3445-A9B0-0DF000A3FCB0}" srcOrd="2" destOrd="0" parTransId="{38D89679-D77A-9C46-AF39-EA797B9C3540}" sibTransId="{58D8FF62-F25F-934A-BE00-071BBCA5988F}"/>
    <dgm:cxn modelId="{9C73F216-6D0D-7C4A-8DC0-D5F9F3086399}" srcId="{925F4D55-14C4-A845-88E8-CA16CE4CD2E7}" destId="{D5B8786F-7F17-474F-A24D-7427F983F2F6}" srcOrd="4" destOrd="0" parTransId="{05A68062-0EDA-4E4D-91A8-5CD695551A2F}" sibTransId="{070AF62E-32A7-344B-BBE1-3B1AA1B5A44E}"/>
    <dgm:cxn modelId="{979D6B21-075A-324A-81F2-0F58CAEDF97C}" srcId="{925F4D55-14C4-A845-88E8-CA16CE4CD2E7}" destId="{7236DA5C-02EF-EB4A-9265-513B17B1934D}" srcOrd="0" destOrd="0" parTransId="{79F86993-1223-A44F-B30F-C74BADBE3C32}" sibTransId="{7F1F63E2-E442-DC41-B7EE-9240D9EFDF3A}"/>
    <dgm:cxn modelId="{3EB8A82C-2009-E84B-A9E3-8DD5BC06EAB5}" type="presOf" srcId="{F08690CC-BAB8-CF47-97DB-BF452F55BAAB}" destId="{0DECBB04-F653-2546-9AFB-0C46F8D76FD2}" srcOrd="0" destOrd="0" presId="urn:microsoft.com/office/officeart/2009/3/layout/DescendingProcess"/>
    <dgm:cxn modelId="{65AB413E-ECD1-2848-AC71-1E7350F2F078}" type="presOf" srcId="{925F4D55-14C4-A845-88E8-CA16CE4CD2E7}" destId="{78ADF717-77FD-174C-8598-63B9EB0CA816}" srcOrd="0" destOrd="0" presId="urn:microsoft.com/office/officeart/2009/3/layout/DescendingProcess"/>
    <dgm:cxn modelId="{37342E42-E94D-D944-8BAB-2B9E02905FAD}" type="presOf" srcId="{6FD243E5-E277-CE48-84AD-784A2D4EA155}" destId="{B4521FE5-79C8-1E4D-BCFD-70775B703218}" srcOrd="0" destOrd="0" presId="urn:microsoft.com/office/officeart/2009/3/layout/DescendingProcess"/>
    <dgm:cxn modelId="{7A9EDD52-5ED3-3640-B76E-59138CA45A32}" type="presOf" srcId="{D5B8786F-7F17-474F-A24D-7427F983F2F6}" destId="{934E95DC-BED1-8E4D-8472-DC3E89674056}" srcOrd="0" destOrd="0" presId="urn:microsoft.com/office/officeart/2009/3/layout/DescendingProcess"/>
    <dgm:cxn modelId="{7945319E-1B5E-F14E-BCDA-AC9B7BE2EC85}" srcId="{925F4D55-14C4-A845-88E8-CA16CE4CD2E7}" destId="{9B943F28-8E30-844F-891D-8A9D4FD7F53A}" srcOrd="1" destOrd="0" parTransId="{4CC7E07E-367A-4148-A00D-2904458644F3}" sibTransId="{6FD243E5-E277-CE48-84AD-784A2D4EA155}"/>
    <dgm:cxn modelId="{BD8DBBA0-6B56-2B40-B404-D39BEFBB5EB8}" type="presOf" srcId="{4C4B3255-8141-3445-A9B0-0DF000A3FCB0}" destId="{2D7530E0-3377-334C-A712-E84F7B0F0662}" srcOrd="0" destOrd="0" presId="urn:microsoft.com/office/officeart/2009/3/layout/DescendingProcess"/>
    <dgm:cxn modelId="{038205A8-FCC3-624B-A2C7-11D8E7005BF3}" type="presOf" srcId="{58D8FF62-F25F-934A-BE00-071BBCA5988F}" destId="{8301E9DD-06C3-5C43-AE40-8710A61336B7}" srcOrd="0" destOrd="0" presId="urn:microsoft.com/office/officeart/2009/3/layout/DescendingProcess"/>
    <dgm:cxn modelId="{8F7663DA-E520-164E-A1C4-6AAE8C93000D}" type="presOf" srcId="{7236DA5C-02EF-EB4A-9265-513B17B1934D}" destId="{0E0742BC-7D22-004E-A66B-733F1E869FEA}" srcOrd="0" destOrd="0" presId="urn:microsoft.com/office/officeart/2009/3/layout/DescendingProcess"/>
    <dgm:cxn modelId="{59510BF0-DF0E-534A-9F4C-CB33A0205E1D}" srcId="{925F4D55-14C4-A845-88E8-CA16CE4CD2E7}" destId="{D9FCD21C-2091-DF4A-AD91-740CD1867118}" srcOrd="3" destOrd="0" parTransId="{27E0C713-ED1E-AD47-9E3A-9F3F93379027}" sibTransId="{F08690CC-BAB8-CF47-97DB-BF452F55BAAB}"/>
    <dgm:cxn modelId="{8C37A22B-3876-514C-9860-4D3B724002D3}" type="presParOf" srcId="{78ADF717-77FD-174C-8598-63B9EB0CA816}" destId="{1A852B75-9A32-694D-B62A-53DB8C5CD324}" srcOrd="0" destOrd="0" presId="urn:microsoft.com/office/officeart/2009/3/layout/DescendingProcess"/>
    <dgm:cxn modelId="{6740A244-07D9-7E49-86F6-59492D8C1AD2}" type="presParOf" srcId="{78ADF717-77FD-174C-8598-63B9EB0CA816}" destId="{0E0742BC-7D22-004E-A66B-733F1E869FEA}" srcOrd="1" destOrd="0" presId="urn:microsoft.com/office/officeart/2009/3/layout/DescendingProcess"/>
    <dgm:cxn modelId="{7997B7DD-FF7E-DE43-A6AF-650904E701F2}" type="presParOf" srcId="{78ADF717-77FD-174C-8598-63B9EB0CA816}" destId="{58798350-601F-3048-9FD0-DBE806A46C37}" srcOrd="2" destOrd="0" presId="urn:microsoft.com/office/officeart/2009/3/layout/DescendingProcess"/>
    <dgm:cxn modelId="{B467F048-0D8A-D144-A9B9-E9B7C1A42576}" type="presParOf" srcId="{78ADF717-77FD-174C-8598-63B9EB0CA816}" destId="{E2BED0E1-1B41-434A-B017-DE87A701B9C3}" srcOrd="3" destOrd="0" presId="urn:microsoft.com/office/officeart/2009/3/layout/DescendingProcess"/>
    <dgm:cxn modelId="{527FBEFA-8852-CA40-A459-2AD4014C62A6}" type="presParOf" srcId="{E2BED0E1-1B41-434A-B017-DE87A701B9C3}" destId="{B4521FE5-79C8-1E4D-BCFD-70775B703218}" srcOrd="0" destOrd="0" presId="urn:microsoft.com/office/officeart/2009/3/layout/DescendingProcess"/>
    <dgm:cxn modelId="{C06C5145-C2F2-AD4A-8DA3-B99989B0DEEC}" type="presParOf" srcId="{78ADF717-77FD-174C-8598-63B9EB0CA816}" destId="{2D7530E0-3377-334C-A712-E84F7B0F0662}" srcOrd="4" destOrd="0" presId="urn:microsoft.com/office/officeart/2009/3/layout/DescendingProcess"/>
    <dgm:cxn modelId="{35DCE6F5-EC3F-8645-98D5-327A2677B729}" type="presParOf" srcId="{78ADF717-77FD-174C-8598-63B9EB0CA816}" destId="{49FDAAEB-742A-9E42-BB1E-44FADF60A7C4}" srcOrd="5" destOrd="0" presId="urn:microsoft.com/office/officeart/2009/3/layout/DescendingProcess"/>
    <dgm:cxn modelId="{3E701296-3EC0-6B47-B156-295714D27BC6}" type="presParOf" srcId="{49FDAAEB-742A-9E42-BB1E-44FADF60A7C4}" destId="{8301E9DD-06C3-5C43-AE40-8710A61336B7}" srcOrd="0" destOrd="0" presId="urn:microsoft.com/office/officeart/2009/3/layout/DescendingProcess"/>
    <dgm:cxn modelId="{3387386F-7F6B-2548-AF9B-1F41F903A236}" type="presParOf" srcId="{78ADF717-77FD-174C-8598-63B9EB0CA816}" destId="{919D3DF9-3050-A44F-9626-9756718CE49D}" srcOrd="6" destOrd="0" presId="urn:microsoft.com/office/officeart/2009/3/layout/DescendingProcess"/>
    <dgm:cxn modelId="{33553C4F-6A45-4640-B8B2-5E353FC5186D}" type="presParOf" srcId="{78ADF717-77FD-174C-8598-63B9EB0CA816}" destId="{31E65A0B-6F35-2443-9FFB-EBFE8F2DBF51}" srcOrd="7" destOrd="0" presId="urn:microsoft.com/office/officeart/2009/3/layout/DescendingProcess"/>
    <dgm:cxn modelId="{E77B8FD5-5D70-2840-B0C1-5D84437B342A}" type="presParOf" srcId="{31E65A0B-6F35-2443-9FFB-EBFE8F2DBF51}" destId="{0DECBB04-F653-2546-9AFB-0C46F8D76FD2}" srcOrd="0" destOrd="0" presId="urn:microsoft.com/office/officeart/2009/3/layout/DescendingProcess"/>
    <dgm:cxn modelId="{4609181A-C263-6144-A961-6FF786003BC2}" type="presParOf" srcId="{78ADF717-77FD-174C-8598-63B9EB0CA816}" destId="{934E95DC-BED1-8E4D-8472-DC3E89674056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852B75-9A32-694D-B62A-53DB8C5CD324}">
      <dsp:nvSpPr>
        <dsp:cNvPr id="0" name=""/>
        <dsp:cNvSpPr/>
      </dsp:nvSpPr>
      <dsp:spPr>
        <a:xfrm rot="4396374">
          <a:off x="1137268" y="1019093"/>
          <a:ext cx="4420988" cy="3083088"/>
        </a:xfrm>
        <a:prstGeom prst="swooshArrow">
          <a:avLst>
            <a:gd name="adj1" fmla="val 16310"/>
            <a:gd name="adj2" fmla="val 313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21FE5-79C8-1E4D-BCFD-70775B703218}">
      <dsp:nvSpPr>
        <dsp:cNvPr id="0" name=""/>
        <dsp:cNvSpPr/>
      </dsp:nvSpPr>
      <dsp:spPr>
        <a:xfrm>
          <a:off x="2793384" y="1421665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1E9DD-06C3-5C43-AE40-8710A61336B7}">
      <dsp:nvSpPr>
        <dsp:cNvPr id="0" name=""/>
        <dsp:cNvSpPr/>
      </dsp:nvSpPr>
      <dsp:spPr>
        <a:xfrm>
          <a:off x="3557837" y="2038267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ECBB04-F653-2546-9AFB-0C46F8D76FD2}">
      <dsp:nvSpPr>
        <dsp:cNvPr id="0" name=""/>
        <dsp:cNvSpPr/>
      </dsp:nvSpPr>
      <dsp:spPr>
        <a:xfrm>
          <a:off x="4130754" y="2759342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0742BC-7D22-004E-A66B-733F1E869FEA}">
      <dsp:nvSpPr>
        <dsp:cNvPr id="0" name=""/>
        <dsp:cNvSpPr/>
      </dsp:nvSpPr>
      <dsp:spPr>
        <a:xfrm>
          <a:off x="840898" y="0"/>
          <a:ext cx="2084358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b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Let’s make an NFT!</a:t>
          </a:r>
        </a:p>
      </dsp:txBody>
      <dsp:txXfrm>
        <a:off x="840898" y="0"/>
        <a:ext cx="2084358" cy="819404"/>
      </dsp:txXfrm>
    </dsp:sp>
    <dsp:sp modelId="{58798350-601F-3048-9FD0-DBE806A46C37}">
      <dsp:nvSpPr>
        <dsp:cNvPr id="0" name=""/>
        <dsp:cNvSpPr/>
      </dsp:nvSpPr>
      <dsp:spPr>
        <a:xfrm>
          <a:off x="3392504" y="938574"/>
          <a:ext cx="3042037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Artistic Development</a:t>
          </a:r>
        </a:p>
      </dsp:txBody>
      <dsp:txXfrm>
        <a:off x="3392504" y="938574"/>
        <a:ext cx="3042037" cy="819404"/>
      </dsp:txXfrm>
    </dsp:sp>
    <dsp:sp modelId="{2D7530E0-3377-334C-A712-E84F7B0F0662}">
      <dsp:nvSpPr>
        <dsp:cNvPr id="0" name=""/>
        <dsp:cNvSpPr/>
      </dsp:nvSpPr>
      <dsp:spPr>
        <a:xfrm>
          <a:off x="1016084" y="1962681"/>
          <a:ext cx="2422363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Pinata and IPFS</a:t>
          </a:r>
        </a:p>
      </dsp:txBody>
      <dsp:txXfrm>
        <a:off x="1016084" y="1962681"/>
        <a:ext cx="2422363" cy="819404"/>
      </dsp:txXfrm>
    </dsp:sp>
    <dsp:sp modelId="{919D3DF9-3050-A44F-9626-9756718CE49D}">
      <dsp:nvSpPr>
        <dsp:cNvPr id="0" name=""/>
        <dsp:cNvSpPr/>
      </dsp:nvSpPr>
      <dsp:spPr>
        <a:xfrm>
          <a:off x="4615278" y="2405462"/>
          <a:ext cx="1859022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Smart Contract </a:t>
          </a:r>
        </a:p>
      </dsp:txBody>
      <dsp:txXfrm>
        <a:off x="4615278" y="2405462"/>
        <a:ext cx="1859022" cy="819404"/>
      </dsp:txXfrm>
    </dsp:sp>
    <dsp:sp modelId="{934E95DC-BED1-8E4D-8472-DC3E89674056}">
      <dsp:nvSpPr>
        <dsp:cNvPr id="0" name=""/>
        <dsp:cNvSpPr/>
      </dsp:nvSpPr>
      <dsp:spPr>
        <a:xfrm>
          <a:off x="3657600" y="4301871"/>
          <a:ext cx="2816701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Minted </a:t>
          </a:r>
          <a:r>
            <a:rPr lang="en-US" sz="2600" kern="1200" dirty="0" err="1"/>
            <a:t>Cryptobara</a:t>
          </a:r>
          <a:r>
            <a:rPr lang="en-US" sz="2600" kern="1200" dirty="0"/>
            <a:t> Collection &amp; </a:t>
          </a:r>
          <a:r>
            <a:rPr lang="en-US" sz="2600" kern="1200" dirty="0" err="1"/>
            <a:t>Dapp</a:t>
          </a:r>
          <a:endParaRPr lang="en-US" sz="2600" kern="1200" dirty="0"/>
        </a:p>
      </dsp:txBody>
      <dsp:txXfrm>
        <a:off x="3657600" y="4301871"/>
        <a:ext cx="2816701" cy="8194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8.gif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Sticky notes on a wall">
            <a:extLst>
              <a:ext uri="{FF2B5EF4-FFF2-40B4-BE49-F238E27FC236}">
                <a16:creationId xmlns:a16="http://schemas.microsoft.com/office/drawing/2014/main" id="{3693C758-661D-7649-9A57-55B6A0FE4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1" y="2406709"/>
            <a:ext cx="2888246" cy="2147003"/>
          </a:xfrm>
          <a:prstGeom prst="rect">
            <a:avLst/>
          </a:prstGeom>
        </p:spPr>
      </p:pic>
      <p:pic>
        <p:nvPicPr>
          <p:cNvPr id="29" name="Picture 28" descr="Sticky notes on a wall">
            <a:extLst>
              <a:ext uri="{FF2B5EF4-FFF2-40B4-BE49-F238E27FC236}">
                <a16:creationId xmlns:a16="http://schemas.microsoft.com/office/drawing/2014/main" id="{803F3579-7270-E84F-BF40-B8818B4C5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772747"/>
            <a:ext cx="2891883" cy="1650913"/>
          </a:xfrm>
          <a:prstGeom prst="rect">
            <a:avLst/>
          </a:prstGeom>
        </p:spPr>
      </p:pic>
      <p:pic>
        <p:nvPicPr>
          <p:cNvPr id="28" name="Picture 27" descr="Sticky notes on a wall">
            <a:extLst>
              <a:ext uri="{FF2B5EF4-FFF2-40B4-BE49-F238E27FC236}">
                <a16:creationId xmlns:a16="http://schemas.microsoft.com/office/drawing/2014/main" id="{E8DA4176-3959-B045-8001-84F356AF8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4553712"/>
            <a:ext cx="2891883" cy="15315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389960-0990-A446-B584-C5ED1DB49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9783" y="1298448"/>
            <a:ext cx="7315200" cy="3255264"/>
          </a:xfrm>
        </p:spPr>
        <p:txBody>
          <a:bodyPr>
            <a:normAutofit/>
          </a:bodyPr>
          <a:lstStyle/>
          <a:p>
            <a:r>
              <a:rPr lang="en-US" sz="9600" dirty="0"/>
              <a:t>NFTs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E6BE93-E88B-3046-A2AD-340B4E94F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1733" y="4670246"/>
            <a:ext cx="7525001" cy="889306"/>
          </a:xfrm>
        </p:spPr>
        <p:txBody>
          <a:bodyPr/>
          <a:lstStyle/>
          <a:p>
            <a:r>
              <a:rPr lang="en-US" dirty="0"/>
              <a:t>And Our Journey To The Creation Of  </a:t>
            </a:r>
            <a:r>
              <a:rPr lang="en-US" b="1" dirty="0"/>
              <a:t>The </a:t>
            </a:r>
            <a:r>
              <a:rPr lang="en-US" b="1" dirty="0" err="1"/>
              <a:t>Cryptobara</a:t>
            </a:r>
            <a:r>
              <a:rPr lang="en-US" b="1" dirty="0"/>
              <a:t> Collection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C8EC3480-A24D-CB42-A67D-1A1D3E43AE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43" r="12763" b="24189"/>
          <a:stretch/>
        </p:blipFill>
        <p:spPr>
          <a:xfrm>
            <a:off x="9403491" y="2416839"/>
            <a:ext cx="2614443" cy="22534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4EE0FB-8F66-E747-BA60-0AB9CBE6E20F}"/>
              </a:ext>
            </a:extLst>
          </p:cNvPr>
          <p:cNvSpPr txBox="1"/>
          <p:nvPr/>
        </p:nvSpPr>
        <p:spPr>
          <a:xfrm>
            <a:off x="1694670" y="5131024"/>
            <a:ext cx="7512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project by: 		Marcela Castano 		Rina Weiner 									Frank Lau 				Monique Ferguson</a:t>
            </a:r>
          </a:p>
        </p:txBody>
      </p:sp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BC8D29DA-43F8-BB49-83F1-BA3733A37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129" y="3859467"/>
            <a:ext cx="455651" cy="455651"/>
          </a:xfrm>
          <a:prstGeom prst="rect">
            <a:avLst/>
          </a:prstGeom>
        </p:spPr>
      </p:pic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19BD4C92-23F9-0944-A7E8-5A684049D9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1001" y="5449927"/>
            <a:ext cx="558088" cy="558088"/>
          </a:xfrm>
          <a:prstGeom prst="rect">
            <a:avLst/>
          </a:prstGeom>
        </p:spPr>
      </p:pic>
      <p:pic>
        <p:nvPicPr>
          <p:cNvPr id="12" name="Picture 11" descr="A picture containing icon&#10;&#10;Description automatically generated">
            <a:extLst>
              <a:ext uri="{FF2B5EF4-FFF2-40B4-BE49-F238E27FC236}">
                <a16:creationId xmlns:a16="http://schemas.microsoft.com/office/drawing/2014/main" id="{83502116-8ACC-FC48-9132-0964894860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1222" y="4797436"/>
            <a:ext cx="558087" cy="558087"/>
          </a:xfrm>
          <a:prstGeom prst="rect">
            <a:avLst/>
          </a:prstGeom>
        </p:spPr>
      </p:pic>
      <p:pic>
        <p:nvPicPr>
          <p:cNvPr id="14" name="Picture 13" descr="Icon&#10;&#10;Description automatically generated with medium confidence">
            <a:extLst>
              <a:ext uri="{FF2B5EF4-FFF2-40B4-BE49-F238E27FC236}">
                <a16:creationId xmlns:a16="http://schemas.microsoft.com/office/drawing/2014/main" id="{E3AA1163-864A-3245-84AE-5F72744A6D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1583" y="5447662"/>
            <a:ext cx="536274" cy="536274"/>
          </a:xfrm>
          <a:prstGeom prst="rect">
            <a:avLst/>
          </a:prstGeom>
        </p:spPr>
      </p:pic>
      <p:pic>
        <p:nvPicPr>
          <p:cNvPr id="16" name="Picture 15" descr="A picture containing icon&#10;&#10;Description automatically generated">
            <a:extLst>
              <a:ext uri="{FF2B5EF4-FFF2-40B4-BE49-F238E27FC236}">
                <a16:creationId xmlns:a16="http://schemas.microsoft.com/office/drawing/2014/main" id="{175541E2-8D30-ED4E-B60D-AC73A6571C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23049" y="892119"/>
            <a:ext cx="558087" cy="558087"/>
          </a:xfrm>
          <a:prstGeom prst="rect">
            <a:avLst/>
          </a:prstGeom>
        </p:spPr>
      </p:pic>
      <p:pic>
        <p:nvPicPr>
          <p:cNvPr id="18" name="Picture 17" descr="Shape&#10;&#10;Description automatically generated">
            <a:extLst>
              <a:ext uri="{FF2B5EF4-FFF2-40B4-BE49-F238E27FC236}">
                <a16:creationId xmlns:a16="http://schemas.microsoft.com/office/drawing/2014/main" id="{DA57C47D-3D5E-1449-9E52-1B5517186A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09770" y="892119"/>
            <a:ext cx="558087" cy="558087"/>
          </a:xfrm>
          <a:prstGeom prst="rect">
            <a:avLst/>
          </a:prstGeom>
        </p:spPr>
      </p:pic>
      <p:pic>
        <p:nvPicPr>
          <p:cNvPr id="20" name="Picture 19" descr="A picture containing icon&#10;&#10;Description automatically generated">
            <a:extLst>
              <a:ext uri="{FF2B5EF4-FFF2-40B4-BE49-F238E27FC236}">
                <a16:creationId xmlns:a16="http://schemas.microsoft.com/office/drawing/2014/main" id="{89F5DEBB-48B4-3449-BCAF-0E6DD43C5F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13035" y="1729250"/>
            <a:ext cx="536274" cy="536274"/>
          </a:xfrm>
          <a:prstGeom prst="rect">
            <a:avLst/>
          </a:prstGeom>
        </p:spPr>
      </p:pic>
      <p:pic>
        <p:nvPicPr>
          <p:cNvPr id="21" name="Picture 20" descr="Icon&#10;&#10;Description automatically generated with medium confidence">
            <a:extLst>
              <a:ext uri="{FF2B5EF4-FFF2-40B4-BE49-F238E27FC236}">
                <a16:creationId xmlns:a16="http://schemas.microsoft.com/office/drawing/2014/main" id="{7DEE2188-F197-2A46-9457-5FE1AF5F64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8410" y="1952724"/>
            <a:ext cx="320070" cy="320070"/>
          </a:xfrm>
          <a:prstGeom prst="rect">
            <a:avLst/>
          </a:prstGeom>
        </p:spPr>
      </p:pic>
      <p:pic>
        <p:nvPicPr>
          <p:cNvPr id="22" name="Picture 21" descr="A picture containing icon&#10;&#10;Description automatically generated">
            <a:extLst>
              <a:ext uri="{FF2B5EF4-FFF2-40B4-BE49-F238E27FC236}">
                <a16:creationId xmlns:a16="http://schemas.microsoft.com/office/drawing/2014/main" id="{228320F1-87AC-204B-83B7-47DD61B20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8826" y="1328901"/>
            <a:ext cx="324691" cy="324691"/>
          </a:xfrm>
          <a:prstGeom prst="rect">
            <a:avLst/>
          </a:prstGeom>
        </p:spPr>
      </p:pic>
      <p:pic>
        <p:nvPicPr>
          <p:cNvPr id="23" name="Picture 22" descr="A picture containing shape&#10;&#10;Description automatically generated">
            <a:extLst>
              <a:ext uri="{FF2B5EF4-FFF2-40B4-BE49-F238E27FC236}">
                <a16:creationId xmlns:a16="http://schemas.microsoft.com/office/drawing/2014/main" id="{C5EC8C8F-A8BA-1549-B7B0-D932C4F57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4952" y="1964958"/>
            <a:ext cx="324691" cy="324691"/>
          </a:xfrm>
          <a:prstGeom prst="rect">
            <a:avLst/>
          </a:prstGeom>
        </p:spPr>
      </p:pic>
      <p:pic>
        <p:nvPicPr>
          <p:cNvPr id="24" name="Picture 23" descr="Shape&#10;&#10;Description automatically generated">
            <a:extLst>
              <a:ext uri="{FF2B5EF4-FFF2-40B4-BE49-F238E27FC236}">
                <a16:creationId xmlns:a16="http://schemas.microsoft.com/office/drawing/2014/main" id="{8640CD18-F4BF-884A-A295-9BB66A07B3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46100" y="4797436"/>
            <a:ext cx="324691" cy="324691"/>
          </a:xfrm>
          <a:prstGeom prst="rect">
            <a:avLst/>
          </a:prstGeom>
        </p:spPr>
      </p:pic>
      <p:pic>
        <p:nvPicPr>
          <p:cNvPr id="25" name="Picture 24" descr="A picture containing icon&#10;&#10;Description automatically generated">
            <a:extLst>
              <a:ext uri="{FF2B5EF4-FFF2-40B4-BE49-F238E27FC236}">
                <a16:creationId xmlns:a16="http://schemas.microsoft.com/office/drawing/2014/main" id="{3AFB17E9-1147-224A-B06D-4452409100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34953" y="4785276"/>
            <a:ext cx="324691" cy="324691"/>
          </a:xfrm>
          <a:prstGeom prst="rect">
            <a:avLst/>
          </a:prstGeom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FB1B51DF-FE16-FD49-887E-2651A2BC1E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15968" y="5447662"/>
            <a:ext cx="308594" cy="30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06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DB31D-CC2D-7E49-878C-8449D528B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</a:t>
            </a:r>
            <a:endParaRPr lang="en-US" dirty="0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C54BAFCE-FF97-2B45-B78F-DB93EF4E0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412" y="863600"/>
            <a:ext cx="6403851" cy="5121275"/>
          </a:xfrm>
        </p:spPr>
      </p:pic>
    </p:spTree>
    <p:extLst>
      <p:ext uri="{BB962C8B-B14F-4D97-AF65-F5344CB8AC3E}">
        <p14:creationId xmlns:p14="http://schemas.microsoft.com/office/powerpoint/2010/main" val="2003605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1A717-E0FB-704C-AFE1-7C39C32D75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and Json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5510671-D936-954B-8965-964FEFE40D9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932993"/>
            <a:ext cx="7315200" cy="4982489"/>
          </a:xfrm>
        </p:spPr>
      </p:pic>
    </p:spTree>
    <p:extLst>
      <p:ext uri="{BB962C8B-B14F-4D97-AF65-F5344CB8AC3E}">
        <p14:creationId xmlns:p14="http://schemas.microsoft.com/office/powerpoint/2010/main" val="41878593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AD11F-AA09-3B45-A8F5-44ACA6632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 dirty="0"/>
              <a:t>Preview Images</a:t>
            </a:r>
          </a:p>
        </p:txBody>
      </p:sp>
      <p:pic>
        <p:nvPicPr>
          <p:cNvPr id="5" name="Content Placeholder 4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0019B313-3064-EA43-B08D-5736A77F7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8519" y="1682750"/>
            <a:ext cx="3492500" cy="3492500"/>
          </a:xfr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989161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AD11F-AA09-3B45-A8F5-44ACA6632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 dirty="0"/>
              <a:t>Pixelated Images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8158BCB-C8D4-8540-A4A1-FBF621E90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5700" y="863600"/>
            <a:ext cx="5121275" cy="5121275"/>
          </a:xfrm>
        </p:spPr>
      </p:pic>
    </p:spTree>
    <p:extLst>
      <p:ext uri="{BB962C8B-B14F-4D97-AF65-F5344CB8AC3E}">
        <p14:creationId xmlns:p14="http://schemas.microsoft.com/office/powerpoint/2010/main" val="10556199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48370-7EC9-A647-BA63-D1F49415B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Metadata</a:t>
            </a:r>
          </a:p>
        </p:txBody>
      </p:sp>
      <p:pic>
        <p:nvPicPr>
          <p:cNvPr id="5" name="Content Placeholder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8ECFECD-6CDB-ED41-BEDE-83FF43C899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595437"/>
            <a:ext cx="7315200" cy="3657600"/>
          </a:xfrm>
        </p:spPr>
      </p:pic>
    </p:spTree>
    <p:extLst>
      <p:ext uri="{BB962C8B-B14F-4D97-AF65-F5344CB8AC3E}">
        <p14:creationId xmlns:p14="http://schemas.microsoft.com/office/powerpoint/2010/main" val="22746889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5B632-EB79-9544-A3C4-E018F7637E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Pinata and IPFS</a:t>
            </a:r>
          </a:p>
        </p:txBody>
      </p:sp>
      <p:pic>
        <p:nvPicPr>
          <p:cNvPr id="5" name="Content Placeholder 4" descr="Graphical user interface, text, application, Teams&#10;&#10;Description automatically generated">
            <a:extLst>
              <a:ext uri="{FF2B5EF4-FFF2-40B4-BE49-F238E27FC236}">
                <a16:creationId xmlns:a16="http://schemas.microsoft.com/office/drawing/2014/main" id="{D5309EAB-1D4C-6C4D-80DD-05EC36FAC7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90176" y="863601"/>
            <a:ext cx="7693762" cy="4881106"/>
          </a:xfrm>
        </p:spPr>
      </p:pic>
    </p:spTree>
    <p:extLst>
      <p:ext uri="{BB962C8B-B14F-4D97-AF65-F5344CB8AC3E}">
        <p14:creationId xmlns:p14="http://schemas.microsoft.com/office/powerpoint/2010/main" val="969903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AEA96-C133-5247-B4F0-BD7C1452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Contract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0584-CB1D-A344-A2F5-C0A516E48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3636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671F6-597B-9D47-8FC3-357AC34E5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Dapp</a:t>
            </a:r>
            <a:r>
              <a:rPr lang="en-US" dirty="0"/>
              <a:t> on </a:t>
            </a:r>
            <a:r>
              <a:rPr lang="en-US" dirty="0" err="1"/>
              <a:t>Streamlit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12C55-7F2A-454B-9AAF-0DCDD985F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85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D940E-D65C-E444-A2F6-3388DD129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 how this project relates to fintech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B8ED3-963B-474B-A4E0-64BE3E52E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Liability NFTs and Asset NFTs are created to authenticate proprietary rights of a given contract for the promisor (the party who makes a promise) and the </a:t>
            </a:r>
            <a:r>
              <a:rPr lang="en-US" dirty="0" err="1"/>
              <a:t>promisee</a:t>
            </a:r>
            <a:r>
              <a:rPr lang="en-US" dirty="0"/>
              <a:t> (the party receives the benefits of a contract). Thus contract agreements are tokenized with Liability NFTs and Asset NFTs.</a:t>
            </a:r>
          </a:p>
          <a:p>
            <a:endParaRPr lang="en-US" dirty="0"/>
          </a:p>
          <a:p>
            <a:r>
              <a:rPr lang="en-US" dirty="0"/>
              <a:t>This creates new possibilities for handling sensitive data for businesses and trade finance. It provides a tool for devising new products, IDs, supply chain dynamics, payment handling, and much more. </a:t>
            </a:r>
          </a:p>
          <a:p>
            <a:endParaRPr lang="en-US" dirty="0"/>
          </a:p>
          <a:p>
            <a:r>
              <a:rPr lang="en-US" dirty="0"/>
              <a:t>NFTs can create a blockchain “receipt” that can track a product from its beginning to when it reaches the consumer. Every step to its creation and everyone who handles the product would be recorded and cannot be changed.</a:t>
            </a:r>
          </a:p>
          <a:p>
            <a:endParaRPr lang="en-US" dirty="0"/>
          </a:p>
          <a:p>
            <a:r>
              <a:rPr lang="en-US" dirty="0"/>
              <a:t>Trade Finance consists of intricate regulatory and supply chain processes. These procedures involve numerous moving parts and require a great deal of trust, and thus are highly susceptible to document fraud. </a:t>
            </a:r>
          </a:p>
          <a:p>
            <a:r>
              <a:rPr lang="en-US" dirty="0"/>
              <a:t>NFTs can remove those barriers, eliminate fraud and decrease reliance on intermediaries by tokenizing assets and documents into a single unchangeable digital token. </a:t>
            </a:r>
          </a:p>
          <a:p>
            <a:r>
              <a:rPr lang="en-US" dirty="0"/>
              <a:t>It will minimize the rate of prohibited activity in trade finance, but it also means that companies can save money on overhead, wages, and human error.</a:t>
            </a:r>
          </a:p>
        </p:txBody>
      </p:sp>
    </p:spTree>
    <p:extLst>
      <p:ext uri="{BB962C8B-B14F-4D97-AF65-F5344CB8AC3E}">
        <p14:creationId xmlns:p14="http://schemas.microsoft.com/office/powerpoint/2010/main" val="23286658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5C6F5-161B-BC4C-BDB6-BDB64AF1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 any unanticipated insights or problems that arose and how you resolved them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D86CC-49D5-CB4D-A35D-D7CB8E754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903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B580-09F1-1E46-9BB3-64878C81C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3B1D0B-EE8E-6B43-89F2-3C5CCCEFA7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0055649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3425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D6060-A1F8-7746-B960-BBA24FD2C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next steps for the project.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EC0FA-6E49-FC41-BBDA-382D52263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72767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E291D-335B-E440-BDFD-2C8CFF901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Additional ideas that we’d explore if we had more time.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6D4D0-9E7F-2D41-B683-05B719B37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Decrease gas fees</a:t>
            </a:r>
          </a:p>
          <a:p>
            <a:r>
              <a:rPr lang="en-US" dirty="0"/>
              <a:t>Create our own marketplace</a:t>
            </a:r>
          </a:p>
          <a:p>
            <a:r>
              <a:rPr lang="en-US" dirty="0"/>
              <a:t>Create NFTs with incentives for the community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61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1554-A4A5-364F-A632-0B012E6E5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what’s an NFT?</a:t>
            </a:r>
          </a:p>
        </p:txBody>
      </p:sp>
      <p:pic>
        <p:nvPicPr>
          <p:cNvPr id="5" name="Content Placeholder 4" descr="A picture containing light&#10;&#10;Description automatically generated">
            <a:extLst>
              <a:ext uri="{FF2B5EF4-FFF2-40B4-BE49-F238E27FC236}">
                <a16:creationId xmlns:a16="http://schemas.microsoft.com/office/drawing/2014/main" id="{8B4713C7-AFA4-1244-B103-44809B3CE3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5814" y="3870433"/>
            <a:ext cx="1854587" cy="18545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38D0E5-4A50-514C-A3A9-40D9B39381C6}"/>
              </a:ext>
            </a:extLst>
          </p:cNvPr>
          <p:cNvSpPr txBox="1"/>
          <p:nvPr/>
        </p:nvSpPr>
        <p:spPr>
          <a:xfrm>
            <a:off x="4015946" y="914400"/>
            <a:ext cx="6726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Did you know that NFT was Collins Dictionary Word of the Year 2021?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F7C6F1-F0B8-9E48-9FCA-5A9B95991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946" y="1588420"/>
            <a:ext cx="6462028" cy="367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59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F31FA-459E-EA44-9203-EFC8B470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NFTs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183E4E-EF67-974B-BEFE-D031741DA3B6}"/>
              </a:ext>
            </a:extLst>
          </p:cNvPr>
          <p:cNvSpPr txBox="1"/>
          <p:nvPr/>
        </p:nvSpPr>
        <p:spPr>
          <a:xfrm>
            <a:off x="3891169" y="769882"/>
            <a:ext cx="73350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Look around, from the art world to significant businesses and even high-profile celebrity products, NFT technology is slated to change the nature of digital ownership permanently.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5B6964-1C85-CE45-8568-2C51F9C744C7}"/>
              </a:ext>
            </a:extLst>
          </p:cNvPr>
          <p:cNvSpPr txBox="1"/>
          <p:nvPr/>
        </p:nvSpPr>
        <p:spPr>
          <a:xfrm>
            <a:off x="3836503" y="1858616"/>
            <a:ext cx="7444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However, behind the hype of owning digital items is a much bigger and more important picture. NFTs are on the verge of totally revolutionizing trade finance and global commerce.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508B0B-B2EB-6942-A0B1-8EB5DF50F0CA}"/>
              </a:ext>
            </a:extLst>
          </p:cNvPr>
          <p:cNvSpPr txBox="1"/>
          <p:nvPr/>
        </p:nvSpPr>
        <p:spPr>
          <a:xfrm>
            <a:off x="3891169" y="3135794"/>
            <a:ext cx="72406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the potential to tokenize a wide range of assets and connect the finance world to decentralized finance (</a:t>
            </a:r>
            <a:r>
              <a:rPr lang="en-US" dirty="0" err="1"/>
              <a:t>DeFi</a:t>
            </a:r>
            <a:r>
              <a:rPr lang="en-US" dirty="0"/>
              <a:t>) markets.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9BE75C-D3F4-2B4C-80B4-7328508CC914}"/>
              </a:ext>
            </a:extLst>
          </p:cNvPr>
          <p:cNvSpPr txBox="1"/>
          <p:nvPr/>
        </p:nvSpPr>
        <p:spPr>
          <a:xfrm>
            <a:off x="3891169" y="4105870"/>
            <a:ext cx="7444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Trade finance instruments, such as fixed income products and investment notes, can securely move along the blockchain in a way that brings transparency, promotes seamless settlement, and grows liquidity.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ABD18C-4C21-C744-AD45-92D437D16D4D}"/>
              </a:ext>
            </a:extLst>
          </p:cNvPr>
          <p:cNvSpPr txBox="1"/>
          <p:nvPr/>
        </p:nvSpPr>
        <p:spPr>
          <a:xfrm>
            <a:off x="3891169" y="5383048"/>
            <a:ext cx="7036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Also, smart contracts eliminate intermediaries, diminish counterparty risk and maintain the integrity of deliverables.</a:t>
            </a:r>
          </a:p>
        </p:txBody>
      </p:sp>
    </p:spTree>
    <p:extLst>
      <p:ext uri="{BB962C8B-B14F-4D97-AF65-F5344CB8AC3E}">
        <p14:creationId xmlns:p14="http://schemas.microsoft.com/office/powerpoint/2010/main" val="707864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72AB4-2404-BF40-BDF6-A0169D7EE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NFTs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853D0-949D-2E4C-9E89-A0E0FDFCD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NFTs are more than just </a:t>
            </a:r>
            <a:r>
              <a:rPr lang="en-US" dirty="0" err="1"/>
              <a:t>pngs</a:t>
            </a:r>
            <a:r>
              <a:rPr lang="en-US" dirty="0"/>
              <a:t> and jpegs on a blockchain — they represent digital ownership. </a:t>
            </a:r>
          </a:p>
          <a:p>
            <a:endParaRPr lang="en-US" dirty="0"/>
          </a:p>
          <a:p>
            <a:r>
              <a:rPr lang="en-US" dirty="0"/>
              <a:t>They are constructed upon smart contracts and blockchain technology, the same decentralized networks that command many popular cryptocurrencies. </a:t>
            </a:r>
          </a:p>
          <a:p>
            <a:endParaRPr lang="en-US" dirty="0"/>
          </a:p>
          <a:p>
            <a:r>
              <a:rPr lang="en-US" dirty="0"/>
              <a:t>Blockchain platforms are highly secure and offer entirely verifiable data and an immutable ledger history. </a:t>
            </a:r>
          </a:p>
          <a:p>
            <a:endParaRPr lang="en-US" dirty="0"/>
          </a:p>
          <a:p>
            <a:r>
              <a:rPr lang="en-US" dirty="0"/>
              <a:t>Smart contracts, meanwhile, are self-executing, predetermined transactions that reside on the blockchain and define how the assets on the blockchain work. </a:t>
            </a:r>
          </a:p>
          <a:p>
            <a:endParaRPr lang="en-US" dirty="0"/>
          </a:p>
          <a:p>
            <a:r>
              <a:rPr lang="en-US" dirty="0"/>
              <a:t>NFTs can take any information and give it a form of uniqueness by making it cryptographically unique from any other batch of data.</a:t>
            </a:r>
          </a:p>
          <a:p>
            <a:endParaRPr lang="en-US" dirty="0"/>
          </a:p>
          <a:p>
            <a:r>
              <a:rPr lang="en-US" dirty="0"/>
              <a:t>The data encoded into an NFT cannot be changed, counterfeited, or in any way accessed by anyone not in possession of the pertinent cryptographic keys.</a:t>
            </a:r>
          </a:p>
        </p:txBody>
      </p:sp>
    </p:spTree>
    <p:extLst>
      <p:ext uri="{BB962C8B-B14F-4D97-AF65-F5344CB8AC3E}">
        <p14:creationId xmlns:p14="http://schemas.microsoft.com/office/powerpoint/2010/main" val="3697359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53E0E-730F-304D-854B-FA877BDC1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 NFT Collection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8B6C8EF-411D-574A-8EF0-78A73494F87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071723"/>
            <a:ext cx="7315200" cy="4705029"/>
          </a:xfrm>
        </p:spPr>
      </p:pic>
    </p:spTree>
    <p:extLst>
      <p:ext uri="{BB962C8B-B14F-4D97-AF65-F5344CB8AC3E}">
        <p14:creationId xmlns:p14="http://schemas.microsoft.com/office/powerpoint/2010/main" val="2797820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ED0A3A-7550-D442-A852-790613DD2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D0BE49-47E1-BF44-8DF1-EEB485CA80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2690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B5DC95B7-2A72-483B-BA19-2BE7512055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C822AFE-7E96-4A51-9E55-FCAEACD213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4516" y="4212709"/>
            <a:ext cx="10764932" cy="187394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31A61F-DC25-0846-BB2B-8D595E3E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0406" y="4386057"/>
            <a:ext cx="4067033" cy="1527244"/>
          </a:xfrm>
        </p:spPr>
        <p:txBody>
          <a:bodyPr>
            <a:normAutofit/>
          </a:bodyPr>
          <a:lstStyle/>
          <a:p>
            <a:pPr algn="r"/>
            <a:endParaRPr lang="en-US" sz="320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169EA61-C175-4B7E-807B-58199DEA7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27D17336-92E2-6B48-A135-C6B37BC8E7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757325"/>
            <a:ext cx="10867448" cy="415679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88287CF-E576-43A0-9D05-D4A2E6B430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7390" y="4386720"/>
            <a:ext cx="5992610" cy="1526582"/>
          </a:xfrm>
        </p:spPr>
        <p:txBody>
          <a:bodyPr anchor="ctr">
            <a:normAutofit/>
          </a:bodyPr>
          <a:lstStyle/>
          <a:p>
            <a:endParaRPr lang="en-US" sz="16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6773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8CC4F-4D3D-2145-AA1C-7CE97695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9" name="Content Placeholder 8" descr="A picture containing text&#10;&#10;Description automatically generated">
            <a:extLst>
              <a:ext uri="{FF2B5EF4-FFF2-40B4-BE49-F238E27FC236}">
                <a16:creationId xmlns:a16="http://schemas.microsoft.com/office/drawing/2014/main" id="{0F3CF98B-F67E-E14F-BA38-AD7754A26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412" y="863600"/>
            <a:ext cx="6403851" cy="5121275"/>
          </a:xfrm>
        </p:spPr>
      </p:pic>
    </p:spTree>
    <p:extLst>
      <p:ext uri="{BB962C8B-B14F-4D97-AF65-F5344CB8AC3E}">
        <p14:creationId xmlns:p14="http://schemas.microsoft.com/office/powerpoint/2010/main" val="1385148626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464</TotalTime>
  <Words>645</Words>
  <Application>Microsoft Macintosh PowerPoint</Application>
  <PresentationFormat>Widescreen</PresentationFormat>
  <Paragraphs>57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Corbel</vt:lpstr>
      <vt:lpstr>Wingdings 2</vt:lpstr>
      <vt:lpstr>Frame</vt:lpstr>
      <vt:lpstr>NFTs</vt:lpstr>
      <vt:lpstr>Overview</vt:lpstr>
      <vt:lpstr>Wait, what’s an NFT?</vt:lpstr>
      <vt:lpstr>Importance of NFTs</vt:lpstr>
      <vt:lpstr>Importance of NFTs</vt:lpstr>
      <vt:lpstr>Example NFT Collection</vt:lpstr>
      <vt:lpstr>The Project</vt:lpstr>
      <vt:lpstr>PowerPoint Presentation</vt:lpstr>
      <vt:lpstr>Layers</vt:lpstr>
      <vt:lpstr>Build</vt:lpstr>
      <vt:lpstr>Build and Json</vt:lpstr>
      <vt:lpstr>Preview Images</vt:lpstr>
      <vt:lpstr>Pixelated Images</vt:lpstr>
      <vt:lpstr>Metadata</vt:lpstr>
      <vt:lpstr>Pinata and IPFS</vt:lpstr>
      <vt:lpstr>Smart Contract</vt:lpstr>
      <vt:lpstr>Dapp on Streamlit</vt:lpstr>
      <vt:lpstr>Explain how this project relates to fintech</vt:lpstr>
      <vt:lpstr>Discuss any unanticipated insights or problems that arose and how you resolved them</vt:lpstr>
      <vt:lpstr>Potential next steps for the project.  </vt:lpstr>
      <vt:lpstr>Additional ideas that we’d explore if we had more time.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NFTs</dc:title>
  <dc:creator>M. Ferguson</dc:creator>
  <cp:lastModifiedBy>M. Ferguson</cp:lastModifiedBy>
  <cp:revision>7</cp:revision>
  <dcterms:created xsi:type="dcterms:W3CDTF">2022-02-19T17:40:55Z</dcterms:created>
  <dcterms:modified xsi:type="dcterms:W3CDTF">2022-02-21T03:22:08Z</dcterms:modified>
</cp:coreProperties>
</file>

<file path=docProps/thumbnail.jpeg>
</file>